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362" r:id="rId4"/>
    <p:sldId id="428" r:id="rId5"/>
    <p:sldId id="438" r:id="rId6"/>
    <p:sldId id="439" r:id="rId7"/>
    <p:sldId id="429" r:id="rId8"/>
    <p:sldId id="430" r:id="rId9"/>
    <p:sldId id="431" r:id="rId10"/>
    <p:sldId id="432" r:id="rId11"/>
    <p:sldId id="433" r:id="rId12"/>
    <p:sldId id="434" r:id="rId13"/>
    <p:sldId id="435" r:id="rId14"/>
    <p:sldId id="436" r:id="rId15"/>
    <p:sldId id="437" r:id="rId16"/>
    <p:sldId id="440" r:id="rId17"/>
    <p:sldId id="441" r:id="rId18"/>
    <p:sldId id="443" r:id="rId19"/>
    <p:sldId id="446" r:id="rId20"/>
    <p:sldId id="445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20210813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NET </a:t>
            </a:r>
            <a:r>
              <a:rPr lang="ko-KR" altLang="en-US" sz="2000" b="1" dirty="0" smtClean="0">
                <a:latin typeface="+mj-ea"/>
                <a:ea typeface="+mj-ea"/>
              </a:rPr>
              <a:t>업데이트 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529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NET </a:t>
            </a:r>
            <a:r>
              <a:rPr lang="ko-KR" altLang="en-US" b="1" dirty="0" smtClean="0"/>
              <a:t>대장 슬라이드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데이터 </a:t>
            </a:r>
            <a:r>
              <a:rPr lang="ko-KR" altLang="en-US" b="1" dirty="0" err="1" smtClean="0"/>
              <a:t>셋업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U </a:t>
            </a:r>
            <a:r>
              <a:rPr lang="ko-KR" altLang="en-US" sz="1400" dirty="0" smtClean="0">
                <a:latin typeface="+mj-ea"/>
              </a:rPr>
              <a:t>그룹 업데이트를 위한 새로운 레이블과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데이터 확인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대</a:t>
            </a:r>
            <a:r>
              <a:rPr lang="ko-KR" altLang="en-US" sz="1400" dirty="0" smtClean="0">
                <a:latin typeface="+mj-ea"/>
              </a:rPr>
              <a:t>장 </a:t>
            </a:r>
            <a:r>
              <a:rPr lang="en-US" altLang="ko-KR" sz="1400" dirty="0" smtClean="0">
                <a:latin typeface="+mj-ea"/>
              </a:rPr>
              <a:t>: </a:t>
            </a:r>
            <a:r>
              <a:rPr lang="en-US" altLang="ko-KR" sz="1400" dirty="0">
                <a:latin typeface="+mj-ea"/>
              </a:rPr>
              <a:t>242</a:t>
            </a:r>
            <a:r>
              <a:rPr lang="ko-KR" altLang="en-US" sz="1400" dirty="0">
                <a:latin typeface="+mj-ea"/>
              </a:rPr>
              <a:t>건 </a:t>
            </a:r>
            <a:r>
              <a:rPr lang="en-US" altLang="ko-KR" sz="1400" dirty="0">
                <a:latin typeface="+mj-ea"/>
              </a:rPr>
              <a:t>(8</a:t>
            </a:r>
            <a:r>
              <a:rPr lang="ko-KR" altLang="en-US" sz="1400" dirty="0">
                <a:latin typeface="+mj-ea"/>
              </a:rPr>
              <a:t>건 </a:t>
            </a:r>
            <a:r>
              <a:rPr lang="ko-KR" altLang="en-US" sz="1400" dirty="0" smtClean="0">
                <a:latin typeface="+mj-ea"/>
              </a:rPr>
              <a:t>오류</a:t>
            </a:r>
            <a:r>
              <a:rPr lang="en-US" altLang="ko-KR" sz="1400" dirty="0" smtClean="0">
                <a:latin typeface="+mj-ea"/>
              </a:rPr>
              <a:t>+1</a:t>
            </a:r>
            <a:r>
              <a:rPr lang="ko-KR" altLang="en-US" sz="1400" dirty="0" smtClean="0">
                <a:latin typeface="+mj-ea"/>
              </a:rPr>
              <a:t>건 </a:t>
            </a:r>
            <a:r>
              <a:rPr lang="ko-KR" altLang="en-US" sz="1400" dirty="0" err="1" smtClean="0">
                <a:latin typeface="+mj-ea"/>
              </a:rPr>
              <a:t>타일링</a:t>
            </a:r>
            <a:r>
              <a:rPr lang="ko-KR" altLang="en-US" sz="1400" dirty="0" smtClean="0">
                <a:latin typeface="+mj-ea"/>
              </a:rPr>
              <a:t> 실패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Train: 134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Val: 50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Test : 50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j-ea"/>
              </a:rPr>
              <a:t>[</a:t>
            </a:r>
            <a:r>
              <a:rPr lang="ko-KR" altLang="en-US" sz="1400" dirty="0" err="1" smtClean="0">
                <a:latin typeface="+mj-ea"/>
              </a:rPr>
              <a:t>타일링</a:t>
            </a:r>
            <a:r>
              <a:rPr lang="ko-KR" altLang="en-US" sz="1400" dirty="0" smtClean="0">
                <a:latin typeface="+mj-ea"/>
              </a:rPr>
              <a:t> 조건 설정 및 완료</a:t>
            </a:r>
            <a:r>
              <a:rPr lang="en-US" altLang="ko-KR" sz="1400" dirty="0" smtClean="0">
                <a:latin typeface="+mj-ea"/>
              </a:rPr>
              <a:t>]</a:t>
            </a:r>
            <a:endParaRPr lang="en-US" altLang="ko-KR" sz="1400" dirty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'folder'::02. </a:t>
            </a:r>
            <a:r>
              <a:rPr lang="en-US" altLang="ko-KR" sz="1400" dirty="0" err="1">
                <a:latin typeface="+mj-ea"/>
              </a:rPr>
              <a:t>scanner_data</a:t>
            </a:r>
            <a:r>
              <a:rPr lang="en-US" altLang="ko-KR" sz="1400" dirty="0">
                <a:latin typeface="+mj-ea"/>
              </a:rPr>
              <a:t>/U_(NET)_annotation data/Colon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1</a:t>
            </a:r>
            <a:r>
              <a:rPr lang="en-US" altLang="ko-KR" sz="1400" dirty="0">
                <a:latin typeface="+mj-ea"/>
              </a:rPr>
              <a:t>. all slide need to convert with "annotation only"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2. after this, 'train' tiling with overlapping =50%, </a:t>
            </a:r>
            <a:r>
              <a:rPr lang="en-US" altLang="ko-KR" sz="1400" dirty="0" err="1">
                <a:latin typeface="+mj-ea"/>
              </a:rPr>
              <a:t>limitboundary</a:t>
            </a:r>
            <a:r>
              <a:rPr lang="en-US" altLang="ko-KR" sz="1400" dirty="0">
                <a:latin typeface="+mj-ea"/>
              </a:rPr>
              <a:t>=false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3. 'Val' &amp;'test' without overlapping, </a:t>
            </a:r>
            <a:r>
              <a:rPr lang="en-US" altLang="ko-KR" sz="1400" dirty="0" err="1">
                <a:latin typeface="+mj-ea"/>
              </a:rPr>
              <a:t>limitboundary</a:t>
            </a:r>
            <a:r>
              <a:rPr lang="en-US" altLang="ko-KR" sz="1400" dirty="0">
                <a:latin typeface="+mj-ea"/>
              </a:rPr>
              <a:t>=false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4. all -&gt; .</a:t>
            </a:r>
            <a:r>
              <a:rPr lang="en-US" altLang="ko-KR" sz="1400" dirty="0" smtClean="0">
                <a:latin typeface="+mj-ea"/>
              </a:rPr>
              <a:t>jpg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저장 위치</a:t>
            </a:r>
            <a:r>
              <a:rPr lang="en-US" altLang="ko-KR" sz="1600" dirty="0" smtClean="0"/>
              <a:t>: </a:t>
            </a:r>
            <a:r>
              <a:rPr lang="en-US" altLang="ko-KR" sz="1600" u="sng" dirty="0" smtClean="0"/>
              <a:t>E</a:t>
            </a:r>
            <a:r>
              <a:rPr lang="en-US" altLang="ko-KR" sz="1600" u="sng" dirty="0"/>
              <a:t>:\will\U_NET\colon\tiles</a:t>
            </a:r>
            <a:endParaRPr lang="en-US" altLang="ko-KR" sz="1200" u="sng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1</a:t>
            </a:r>
            <a:r>
              <a:rPr lang="ko-KR" altLang="en-US" sz="1400" dirty="0" smtClean="0">
                <a:latin typeface="+mj-ea"/>
              </a:rPr>
              <a:t>건 오류</a:t>
            </a:r>
            <a:r>
              <a:rPr lang="en-US" altLang="ko-KR" sz="1400" dirty="0">
                <a:latin typeface="+mj-ea"/>
              </a:rPr>
              <a:t> 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02. </a:t>
            </a:r>
            <a:r>
              <a:rPr lang="en-US" altLang="ko-KR" sz="1400" dirty="0" err="1">
                <a:latin typeface="+mj-ea"/>
              </a:rPr>
              <a:t>scanner_data</a:t>
            </a:r>
            <a:r>
              <a:rPr lang="en-US" altLang="ko-KR" sz="1400" dirty="0">
                <a:latin typeface="+mj-ea"/>
              </a:rPr>
              <a:t>/U_(NET)_</a:t>
            </a:r>
            <a:r>
              <a:rPr lang="en-US" altLang="ko-KR" sz="1400" dirty="0" err="1">
                <a:latin typeface="+mj-ea"/>
              </a:rPr>
              <a:t>annotation_only</a:t>
            </a:r>
            <a:r>
              <a:rPr lang="en-US" altLang="ko-KR" sz="1400" dirty="0">
                <a:latin typeface="+mj-ea"/>
              </a:rPr>
              <a:t>/Colon/2021S 0026308050101.mrxs</a:t>
            </a:r>
          </a:p>
        </p:txBody>
      </p:sp>
    </p:spTree>
    <p:extLst>
      <p:ext uri="{BB962C8B-B14F-4D97-AF65-F5344CB8AC3E}">
        <p14:creationId xmlns:p14="http://schemas.microsoft.com/office/powerpoint/2010/main" val="29319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NET </a:t>
            </a:r>
            <a:r>
              <a:rPr lang="ko-KR" altLang="en-US" b="1" dirty="0" smtClean="0"/>
              <a:t>대장 슬라이드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내부 테스트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Graph 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Patch level model accuracy for D,M,N,NET(U) </a:t>
            </a:r>
            <a:r>
              <a:rPr lang="en-US" altLang="ko-KR" sz="1600" dirty="0" smtClean="0"/>
              <a:t>: 97.83%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Slide level model </a:t>
            </a:r>
            <a:r>
              <a:rPr lang="en-US" altLang="ko-KR" sz="1400" dirty="0" err="1" smtClean="0">
                <a:latin typeface="+mj-ea"/>
              </a:rPr>
              <a:t>acc</a:t>
            </a:r>
            <a:r>
              <a:rPr lang="en-US" altLang="ko-KR" sz="1400" dirty="0" smtClean="0">
                <a:latin typeface="+mj-ea"/>
              </a:rPr>
              <a:t> :  92.0%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047828"/>
              </p:ext>
            </p:extLst>
          </p:nvPr>
        </p:nvGraphicFramePr>
        <p:xfrm>
          <a:off x="3063854" y="1852948"/>
          <a:ext cx="3561390" cy="206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695">
                  <a:extLst>
                    <a:ext uri="{9D8B030D-6E8A-4147-A177-3AD203B41FA5}">
                      <a16:colId xmlns:a16="http://schemas.microsoft.com/office/drawing/2014/main" val="974138113"/>
                    </a:ext>
                  </a:extLst>
                </a:gridCol>
                <a:gridCol w="484695">
                  <a:extLst>
                    <a:ext uri="{9D8B030D-6E8A-4147-A177-3AD203B41FA5}">
                      <a16:colId xmlns:a16="http://schemas.microsoft.com/office/drawing/2014/main" val="1765470058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07091976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89824156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803231386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81514456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758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altLang="ko-KR" sz="1100" dirty="0" smtClean="0"/>
                        <a:t>AI</a:t>
                      </a:r>
                      <a:br>
                        <a:rPr lang="en-US" altLang="ko-KR" sz="1100" dirty="0" smtClean="0"/>
                      </a:br>
                      <a:r>
                        <a:rPr lang="ko-KR" altLang="en-US" sz="1100" dirty="0" smtClean="0"/>
                        <a:t>예측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42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42784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0070"/>
                  </a:ext>
                </a:extLst>
              </a:tr>
              <a:tr h="3454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642440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89647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47719" y="4229536"/>
            <a:ext cx="86947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latin typeface="+mj-ea"/>
              </a:rPr>
              <a:t>Feature_cube</a:t>
            </a:r>
            <a:endParaRPr lang="en-US" altLang="ko-KR" sz="1400" b="1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Patch level model accuracy for D,M,N,NET(U) : </a:t>
            </a:r>
            <a:r>
              <a:rPr lang="en-US" altLang="ko-KR" sz="1400" dirty="0" smtClean="0"/>
              <a:t>90.%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Slide level model </a:t>
            </a:r>
            <a:r>
              <a:rPr lang="en-US" altLang="ko-KR" sz="1400" dirty="0" err="1" smtClean="0">
                <a:latin typeface="+mj-ea"/>
              </a:rPr>
              <a:t>acc</a:t>
            </a:r>
            <a:r>
              <a:rPr lang="en-US" altLang="ko-KR" sz="1400" dirty="0" smtClean="0">
                <a:latin typeface="+mj-ea"/>
              </a:rPr>
              <a:t>: -%</a:t>
            </a:r>
            <a:endParaRPr lang="en-US" altLang="ko-KR" sz="1400" dirty="0">
              <a:latin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7719" y="6032281"/>
            <a:ext cx="7182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* </a:t>
            </a:r>
            <a:r>
              <a:rPr lang="en-US" altLang="ko-KR" sz="1600" dirty="0" smtClean="0"/>
              <a:t>Feature </a:t>
            </a:r>
            <a:r>
              <a:rPr lang="ko-KR" altLang="en-US" sz="1600" dirty="0" smtClean="0"/>
              <a:t>모델 개발 후 성능 비교를 통해서 통합 여부 결정 논의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4312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스캐너 추가 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957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스케너</a:t>
            </a:r>
            <a:r>
              <a:rPr lang="ko-KR" altLang="en-US" b="1" dirty="0" smtClean="0"/>
              <a:t> 추가 및 데이터 분석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5575" y="647621"/>
            <a:ext cx="8694708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v3.0.3 : </a:t>
            </a:r>
            <a:r>
              <a:rPr lang="ko-KR" altLang="en-US" sz="1400" dirty="0" smtClean="0">
                <a:latin typeface="+mj-ea"/>
              </a:rPr>
              <a:t>구매한 슬라이드 스캐너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V2.1.2 : </a:t>
            </a:r>
            <a:r>
              <a:rPr lang="ko-KR" altLang="en-US" sz="1400" dirty="0" smtClean="0">
                <a:latin typeface="+mj-ea"/>
              </a:rPr>
              <a:t>기존 슬라이드 스캐너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*</a:t>
            </a:r>
            <a:r>
              <a:rPr lang="ko-KR" altLang="en-US" sz="1100" u="sng" dirty="0" smtClean="0">
                <a:solidFill>
                  <a:srgbClr val="FF0000"/>
                </a:solidFill>
                <a:latin typeface="+mj-ea"/>
              </a:rPr>
              <a:t>새로 구매한 슬라이드 스캐너의 경우</a:t>
            </a:r>
            <a:r>
              <a:rPr lang="en-US" altLang="ko-KR" sz="1100" u="sng" dirty="0" smtClean="0">
                <a:solidFill>
                  <a:srgbClr val="FF0000"/>
                </a:solidFill>
                <a:latin typeface="+mj-ea"/>
              </a:rPr>
              <a:t>, </a:t>
            </a:r>
            <a:r>
              <a:rPr lang="ko-KR" altLang="en-US" sz="1100" u="sng" dirty="0" smtClean="0">
                <a:solidFill>
                  <a:srgbClr val="FF0000"/>
                </a:solidFill>
                <a:latin typeface="+mj-ea"/>
              </a:rPr>
              <a:t>소프트웨어 업데이트가 이미 되어 있는 상태임</a:t>
            </a:r>
            <a:endParaRPr lang="en-US" altLang="ko-KR" sz="1100" u="sng" dirty="0" smtClean="0">
              <a:solidFill>
                <a:srgbClr val="FF0000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u="sng" dirty="0" smtClean="0">
                <a:solidFill>
                  <a:srgbClr val="FF0000"/>
                </a:solidFill>
                <a:latin typeface="+mj-ea"/>
              </a:rPr>
              <a:t>다른 시간 다른 날짜에 스캔했는가</a:t>
            </a:r>
            <a:r>
              <a:rPr lang="en-US" altLang="ko-KR" sz="1100" u="sng" dirty="0" smtClean="0">
                <a:solidFill>
                  <a:srgbClr val="FF0000"/>
                </a:solidFill>
                <a:latin typeface="+mj-ea"/>
              </a:rPr>
              <a:t>?</a:t>
            </a:r>
            <a:endParaRPr lang="en-US" altLang="ko-KR" sz="1100" u="sng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" y="3630408"/>
            <a:ext cx="3620569" cy="29698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" y="2007199"/>
            <a:ext cx="7592155" cy="14117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74318" y="2417969"/>
            <a:ext cx="2801389" cy="191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4318" y="2949274"/>
            <a:ext cx="2801389" cy="191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56762" y="3111160"/>
            <a:ext cx="2889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*동일 슬라이드에 대한 패치 분포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4319" y="4835792"/>
            <a:ext cx="3620569" cy="1767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187" y="4394256"/>
            <a:ext cx="3416840" cy="1701272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2" name="직선 연결선 11"/>
          <p:cNvCxnSpPr/>
          <p:nvPr/>
        </p:nvCxnSpPr>
        <p:spPr>
          <a:xfrm flipH="1">
            <a:off x="1457139" y="3074989"/>
            <a:ext cx="1244497" cy="17608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85401" y="4680617"/>
            <a:ext cx="3620569" cy="1767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>
            <a:stCxn id="8" idx="1"/>
            <a:endCxn id="19" idx="3"/>
          </p:cNvCxnSpPr>
          <p:nvPr/>
        </p:nvCxnSpPr>
        <p:spPr>
          <a:xfrm flipH="1" flipV="1">
            <a:off x="3905970" y="4769009"/>
            <a:ext cx="595217" cy="4758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94267" y="6095528"/>
            <a:ext cx="4009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FF0000"/>
                </a:solidFill>
              </a:rPr>
              <a:t>*정답을 맞추고 일치하지만 분포는 다름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94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스케너</a:t>
            </a:r>
            <a:r>
              <a:rPr lang="ko-KR" altLang="en-US" b="1" dirty="0" smtClean="0"/>
              <a:t> 추가 및 데이터 분석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9" y="1789751"/>
            <a:ext cx="8919319" cy="493782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55575" y="3833720"/>
            <a:ext cx="7713133" cy="196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55575" y="647621"/>
            <a:ext cx="8694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대표적인 차이 요소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u="sng" dirty="0" err="1" smtClean="0">
                <a:solidFill>
                  <a:srgbClr val="FF0000"/>
                </a:solidFill>
                <a:latin typeface="+mj-ea"/>
              </a:rPr>
              <a:t>오버레핑</a:t>
            </a:r>
            <a:r>
              <a:rPr lang="ko-KR" altLang="en-US" sz="1100" u="sng" dirty="0" smtClean="0">
                <a:solidFill>
                  <a:srgbClr val="FF0000"/>
                </a:solidFill>
                <a:latin typeface="+mj-ea"/>
              </a:rPr>
              <a:t> 값 </a:t>
            </a:r>
            <a:r>
              <a:rPr lang="en-US" altLang="ko-KR" sz="1100" u="sng" dirty="0" smtClean="0">
                <a:solidFill>
                  <a:srgbClr val="FF0000"/>
                </a:solidFill>
                <a:latin typeface="+mj-ea"/>
              </a:rPr>
              <a:t>=&gt; </a:t>
            </a:r>
            <a:r>
              <a:rPr lang="ko-KR" altLang="en-US" sz="1100" u="sng" dirty="0" err="1" smtClean="0">
                <a:solidFill>
                  <a:srgbClr val="FF0000"/>
                </a:solidFill>
                <a:latin typeface="+mj-ea"/>
              </a:rPr>
              <a:t>컨버팅</a:t>
            </a:r>
            <a:r>
              <a:rPr lang="ko-KR" altLang="en-US" sz="1100" u="sng" dirty="0" smtClean="0">
                <a:solidFill>
                  <a:srgbClr val="FF0000"/>
                </a:solidFill>
                <a:latin typeface="+mj-ea"/>
              </a:rPr>
              <a:t> 후 결과 비교 필요</a:t>
            </a:r>
            <a:endParaRPr lang="en-US" altLang="ko-KR" sz="1100" u="sng" dirty="0" smtClean="0">
              <a:solidFill>
                <a:srgbClr val="FF0000"/>
              </a:solidFill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u="sng" dirty="0" smtClean="0">
                <a:solidFill>
                  <a:srgbClr val="FF0000"/>
                </a:solidFill>
                <a:latin typeface="+mj-ea"/>
              </a:rPr>
              <a:t>전체 이미지 크기 </a:t>
            </a:r>
            <a:r>
              <a:rPr lang="en-US" altLang="ko-KR" sz="1100" u="sng" dirty="0" smtClean="0">
                <a:solidFill>
                  <a:srgbClr val="FF0000"/>
                </a:solidFill>
                <a:latin typeface="+mj-ea"/>
              </a:rPr>
              <a:t>=&gt; </a:t>
            </a:r>
            <a:r>
              <a:rPr lang="ko-KR" altLang="en-US" sz="1100" u="sng" dirty="0" smtClean="0">
                <a:solidFill>
                  <a:srgbClr val="FF0000"/>
                </a:solidFill>
                <a:latin typeface="+mj-ea"/>
              </a:rPr>
              <a:t>실제 패치 수의 차이가 보임</a:t>
            </a:r>
            <a:endParaRPr lang="en-US" altLang="ko-KR" sz="1100" u="sng" dirty="0">
              <a:solidFill>
                <a:srgbClr val="FF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187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스케너</a:t>
            </a:r>
            <a:r>
              <a:rPr lang="ko-KR" altLang="en-US" b="1" dirty="0" smtClean="0"/>
              <a:t> 추가 및 데이터 분석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162537"/>
            <a:ext cx="8659091" cy="498336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3640" y="1240149"/>
            <a:ext cx="7713133" cy="196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7975" y="1978429"/>
            <a:ext cx="8220883" cy="202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70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통합 모델 성능 확인 내용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7591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스케너</a:t>
            </a:r>
            <a:r>
              <a:rPr lang="ko-KR" altLang="en-US" b="1" dirty="0" smtClean="0"/>
              <a:t> 추가 및 데이터 분석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07975" y="650909"/>
            <a:ext cx="86947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j-ea"/>
              </a:rPr>
              <a:t>낮은 배율에서 박스 생성하지 않는 경향</a:t>
            </a:r>
            <a:endParaRPr lang="en-US" altLang="ko-KR" sz="12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j-ea"/>
              </a:rPr>
              <a:t>노이즈 이미지에 대해서 박스를 생성하지 않는 경향</a:t>
            </a:r>
            <a:endParaRPr lang="en-US" altLang="ko-KR" sz="12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j-ea"/>
              </a:rPr>
              <a:t>생성하는 경우는 소수</a:t>
            </a:r>
            <a:endParaRPr lang="en-US" altLang="ko-KR" sz="12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j-ea"/>
              </a:rPr>
              <a:t>노이즈 필터에서 일부 노이즈가 통과 하더라도 </a:t>
            </a:r>
            <a:r>
              <a:rPr lang="en-US" altLang="ko-KR" sz="1200" dirty="0" smtClean="0">
                <a:latin typeface="+mj-ea"/>
              </a:rPr>
              <a:t>binary </a:t>
            </a:r>
            <a:r>
              <a:rPr lang="ko-KR" altLang="en-US" sz="1200" dirty="0" smtClean="0">
                <a:latin typeface="+mj-ea"/>
              </a:rPr>
              <a:t>모델이 보완하는 역할을 보임</a:t>
            </a:r>
            <a:endParaRPr lang="en-US" altLang="ko-KR" sz="12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j-ea"/>
              </a:rPr>
              <a:t>정답 여부는 확인이 어려워 분석하지 않음</a:t>
            </a:r>
            <a:endParaRPr lang="en-US" altLang="ko-KR" sz="12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+mj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560377"/>
              </p:ext>
            </p:extLst>
          </p:nvPr>
        </p:nvGraphicFramePr>
        <p:xfrm>
          <a:off x="331325" y="2405235"/>
          <a:ext cx="7428403" cy="1764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16">
                  <a:extLst>
                    <a:ext uri="{9D8B030D-6E8A-4147-A177-3AD203B41FA5}">
                      <a16:colId xmlns:a16="http://schemas.microsoft.com/office/drawing/2014/main" val="2794227056"/>
                    </a:ext>
                  </a:extLst>
                </a:gridCol>
                <a:gridCol w="1621335">
                  <a:extLst>
                    <a:ext uri="{9D8B030D-6E8A-4147-A177-3AD203B41FA5}">
                      <a16:colId xmlns:a16="http://schemas.microsoft.com/office/drawing/2014/main" val="2490729978"/>
                    </a:ext>
                  </a:extLst>
                </a:gridCol>
                <a:gridCol w="1030779">
                  <a:extLst>
                    <a:ext uri="{9D8B030D-6E8A-4147-A177-3AD203B41FA5}">
                      <a16:colId xmlns:a16="http://schemas.microsoft.com/office/drawing/2014/main" val="2985928280"/>
                    </a:ext>
                  </a:extLst>
                </a:gridCol>
                <a:gridCol w="1812173">
                  <a:extLst>
                    <a:ext uri="{9D8B030D-6E8A-4147-A177-3AD203B41FA5}">
                      <a16:colId xmlns:a16="http://schemas.microsoft.com/office/drawing/2014/main" val="2840680205"/>
                    </a:ext>
                  </a:extLst>
                </a:gridCol>
              </a:tblGrid>
              <a:tr h="38792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원본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결과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No box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589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2021S  011852901010101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677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417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약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37823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2021S 0122432010101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1326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547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186022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2021S 0122576010101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852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373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11 (1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 노이즈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522862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58471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74320" y="4356423"/>
            <a:ext cx="86713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j-ea"/>
              </a:rPr>
              <a:t>논의 필요 사항</a:t>
            </a:r>
            <a:endParaRPr lang="en-US" altLang="ko-KR" sz="12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j-ea"/>
              </a:rPr>
              <a:t>이 </a:t>
            </a:r>
            <a:r>
              <a:rPr lang="ko-KR" altLang="en-US" sz="1200" dirty="0">
                <a:latin typeface="+mj-ea"/>
              </a:rPr>
              <a:t>모델의 약점을 </a:t>
            </a:r>
            <a:r>
              <a:rPr lang="ko-KR" altLang="en-US" sz="1200" dirty="0" err="1">
                <a:latin typeface="+mj-ea"/>
              </a:rPr>
              <a:t>찾아보자와</a:t>
            </a:r>
            <a:r>
              <a:rPr lang="ko-KR" altLang="en-US" sz="1200" dirty="0">
                <a:latin typeface="+mj-ea"/>
              </a:rPr>
              <a:t> 사용방향성에 대해서 논의가 필요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거의 유사한 이미지에서 발생하는 변동성이 </a:t>
            </a:r>
            <a:r>
              <a:rPr lang="ko-KR" altLang="en-US" sz="1200" dirty="0" err="1" smtClean="0">
                <a:latin typeface="+mj-ea"/>
              </a:rPr>
              <a:t>유의한지</a:t>
            </a:r>
            <a:endParaRPr lang="en-US" altLang="ko-KR" sz="12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+mj-ea"/>
              </a:rPr>
              <a:t>병변을</a:t>
            </a:r>
            <a:r>
              <a:rPr lang="ko-KR" altLang="en-US" sz="1200" dirty="0" smtClean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끼고 </a:t>
            </a:r>
            <a:r>
              <a:rPr lang="ko-KR" altLang="en-US" sz="1200" dirty="0" err="1">
                <a:latin typeface="+mj-ea"/>
              </a:rPr>
              <a:t>디텍팅을</a:t>
            </a:r>
            <a:r>
              <a:rPr lang="ko-KR" altLang="en-US" sz="1200" dirty="0">
                <a:latin typeface="+mj-ea"/>
              </a:rPr>
              <a:t> </a:t>
            </a:r>
            <a:r>
              <a:rPr lang="ko-KR" altLang="en-US" sz="1200" dirty="0" smtClean="0">
                <a:latin typeface="+mj-ea"/>
              </a:rPr>
              <a:t>하는지</a:t>
            </a:r>
            <a:endParaRPr lang="en-US" altLang="ko-KR" sz="12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일부 통과된 노이즈에 대해서는 박스 생성을 하지 않음 </a:t>
            </a:r>
            <a:endParaRPr lang="en-US" altLang="ko-KR" sz="12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j-ea"/>
              </a:rPr>
              <a:t>바이너리에서 </a:t>
            </a:r>
            <a:r>
              <a:rPr lang="ko-KR" altLang="en-US" sz="1200" dirty="0" err="1" smtClean="0">
                <a:latin typeface="+mj-ea"/>
              </a:rPr>
              <a:t>걸러짐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j-ea"/>
              </a:rPr>
              <a:t>노이즈 </a:t>
            </a:r>
            <a:r>
              <a:rPr lang="ko-KR" altLang="en-US" sz="1200" dirty="0">
                <a:latin typeface="+mj-ea"/>
              </a:rPr>
              <a:t>성능은 유의해 보임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>
                <a:latin typeface="+mj-ea"/>
              </a:rPr>
              <a:t>-</a:t>
            </a:r>
            <a:r>
              <a:rPr lang="ko-KR" altLang="en-US" sz="1200" dirty="0">
                <a:latin typeface="+mj-ea"/>
              </a:rPr>
              <a:t>노이즈 가 </a:t>
            </a:r>
            <a:r>
              <a:rPr lang="ko-KR" altLang="en-US" sz="1200" dirty="0" err="1">
                <a:latin typeface="+mj-ea"/>
              </a:rPr>
              <a:t>엑셉트</a:t>
            </a:r>
            <a:r>
              <a:rPr lang="ko-KR" altLang="en-US" sz="1200" dirty="0">
                <a:latin typeface="+mj-ea"/>
              </a:rPr>
              <a:t> </a:t>
            </a:r>
            <a:r>
              <a:rPr lang="ko-KR" altLang="en-US" sz="1200" dirty="0" err="1">
                <a:latin typeface="+mj-ea"/>
              </a:rPr>
              <a:t>할만한지</a:t>
            </a:r>
            <a:r>
              <a:rPr lang="ko-KR" altLang="en-US" sz="1200" dirty="0">
                <a:latin typeface="+mj-ea"/>
              </a:rPr>
              <a:t> 확인 </a:t>
            </a:r>
            <a:endParaRPr lang="en-US" altLang="ko-KR" sz="12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781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필터 분석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55575" y="647621"/>
            <a:ext cx="86947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j-ea"/>
              </a:rPr>
              <a:t>노말로</a:t>
            </a:r>
            <a:r>
              <a:rPr lang="ko-KR" altLang="en-US" sz="1400" dirty="0" smtClean="0">
                <a:latin typeface="+mj-ea"/>
              </a:rPr>
              <a:t> 분류 했으나 노이즈인 이미지 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(</a:t>
            </a:r>
            <a:r>
              <a:rPr lang="ko-KR" altLang="en-US" sz="1400" dirty="0" smtClean="0">
                <a:latin typeface="+mj-ea"/>
              </a:rPr>
              <a:t>모델이 헷갈려 하는 이미지에 대해서 </a:t>
            </a:r>
            <a:r>
              <a:rPr lang="ko-KR" altLang="en-US" sz="1400" dirty="0" err="1" smtClean="0">
                <a:latin typeface="+mj-ea"/>
              </a:rPr>
              <a:t>분석중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해당 노이즈 들을 통합 모델에 투입하여 결과를 보고자 함</a:t>
            </a:r>
            <a:r>
              <a:rPr lang="en-US" altLang="ko-KR" sz="1400" dirty="0" smtClean="0">
                <a:latin typeface="+mj-ea"/>
              </a:rPr>
              <a:t>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637434"/>
            <a:ext cx="3886200" cy="5010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752" y="2275532"/>
            <a:ext cx="5364248" cy="341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2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071671"/>
              </p:ext>
            </p:extLst>
          </p:nvPr>
        </p:nvGraphicFramePr>
        <p:xfrm>
          <a:off x="260466" y="515389"/>
          <a:ext cx="8725593" cy="18330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75735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65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8/07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8/13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NET </a:t>
                      </a:r>
                      <a:r>
                        <a:rPr lang="ko-KR" altLang="en-US" sz="1200" dirty="0" smtClean="0"/>
                        <a:t>데이터 </a:t>
                      </a:r>
                      <a:r>
                        <a:rPr lang="ko-KR" altLang="en-US" sz="1200" dirty="0" err="1" smtClean="0"/>
                        <a:t>셋업</a:t>
                      </a:r>
                      <a:r>
                        <a:rPr lang="ko-KR" altLang="en-US" sz="1200" dirty="0" smtClean="0"/>
                        <a:t> 및 대장 </a:t>
                      </a:r>
                      <a:r>
                        <a:rPr lang="en-US" altLang="ko-KR" sz="1200" dirty="0" smtClean="0"/>
                        <a:t>4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class </a:t>
                      </a:r>
                      <a:r>
                        <a:rPr lang="ko-KR" altLang="en-US" sz="1200" baseline="0" dirty="0" smtClean="0"/>
                        <a:t>데이터 </a:t>
                      </a:r>
                      <a:r>
                        <a:rPr lang="ko-KR" altLang="en-US" sz="1200" baseline="0" dirty="0" err="1" smtClean="0"/>
                        <a:t>셋업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125696"/>
              </p:ext>
            </p:extLst>
          </p:nvPr>
        </p:nvGraphicFramePr>
        <p:xfrm>
          <a:off x="260465" y="2352040"/>
          <a:ext cx="8725593" cy="40342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582787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765665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2386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256 binary </a:t>
                      </a:r>
                      <a:r>
                        <a:rPr lang="ko-KR" altLang="en-US" sz="1200" dirty="0" smtClean="0"/>
                        <a:t>모델 설치 및 시연 완료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 smtClean="0"/>
                        <a:t>메뉴얼</a:t>
                      </a:r>
                      <a:r>
                        <a:rPr lang="ko-KR" altLang="en-US" sz="1200" dirty="0" smtClean="0"/>
                        <a:t> 및 슬라이드 테스트 </a:t>
                      </a:r>
                      <a:r>
                        <a:rPr lang="en-US" altLang="ko-KR" sz="1200" dirty="0" smtClean="0"/>
                        <a:t>: 8/9 </a:t>
                      </a:r>
                      <a:r>
                        <a:rPr lang="ko-KR" altLang="en-US" sz="1200" dirty="0" smtClean="0"/>
                        <a:t>이후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256 binary </a:t>
                      </a:r>
                      <a:r>
                        <a:rPr lang="ko-KR" altLang="en-US" sz="1200" dirty="0" smtClean="0"/>
                        <a:t>모델 설치 완료 </a:t>
                      </a: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 smtClean="0"/>
                        <a:t>메뉴얼</a:t>
                      </a:r>
                      <a:r>
                        <a:rPr lang="ko-KR" altLang="en-US" sz="1200" dirty="0" smtClean="0"/>
                        <a:t> 전달 완료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440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NET </a:t>
                      </a:r>
                      <a:r>
                        <a:rPr lang="ko-KR" altLang="en-US" sz="1200" dirty="0" smtClean="0"/>
                        <a:t>업데이트 진행중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ko-KR" altLang="en-US" sz="1200" dirty="0" smtClean="0"/>
                        <a:t>박영진</a:t>
                      </a:r>
                      <a:r>
                        <a:rPr lang="en-US" altLang="ko-KR" sz="1200" dirty="0" smtClean="0"/>
                        <a:t>, ‘</a:t>
                      </a:r>
                      <a:r>
                        <a:rPr lang="en-US" altLang="ko-KR" sz="1200" dirty="0" err="1" smtClean="0"/>
                        <a:t>murtaza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NET </a:t>
                      </a:r>
                      <a:r>
                        <a:rPr lang="ko-KR" altLang="en-US" sz="1200" dirty="0" smtClean="0"/>
                        <a:t>업데이트 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차 완료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C:\Users\kaist08\Desktop\AI-Project\scanner\colon\colon_net_graph_cnn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모델 인수 인계를 위한 담당 논의 중</a:t>
                      </a:r>
                      <a:endParaRPr lang="en-US" altLang="ko-KR" sz="1200" baseline="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현미경 분석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954"/>
            <a:ext cx="2744224" cy="49857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16672"/>
          <a:stretch/>
        </p:blipFill>
        <p:spPr>
          <a:xfrm>
            <a:off x="2652784" y="1342501"/>
            <a:ext cx="3252643" cy="50448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948" y="1375030"/>
            <a:ext cx="3170052" cy="4979821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2710972" y="1091134"/>
            <a:ext cx="0" cy="55539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925847" y="1047232"/>
            <a:ext cx="0" cy="55539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2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938034"/>
              </p:ext>
            </p:extLst>
          </p:nvPr>
        </p:nvGraphicFramePr>
        <p:xfrm>
          <a:off x="260466" y="515388"/>
          <a:ext cx="8725593" cy="1179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290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8/07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8/13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750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 smtClean="0"/>
                        <a:t>Z:\01. </a:t>
                      </a:r>
                      <a:r>
                        <a:rPr lang="ko-KR" altLang="en-US" sz="900" dirty="0" smtClean="0"/>
                        <a:t>현미경 이미지 통합</a:t>
                      </a:r>
                      <a:r>
                        <a:rPr lang="en-US" altLang="ko-KR" sz="900" dirty="0" smtClean="0"/>
                        <a:t>\</a:t>
                      </a:r>
                      <a:r>
                        <a:rPr lang="ko-KR" altLang="en-US" sz="900" dirty="0" err="1" smtClean="0"/>
                        <a:t>파일럿용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20210528 colon </a:t>
                      </a:r>
                      <a:r>
                        <a:rPr lang="ko-KR" altLang="en-US" sz="900" dirty="0" smtClean="0"/>
                        <a:t>전문의 </a:t>
                      </a:r>
                      <a:r>
                        <a:rPr lang="en-US" altLang="ko-KR" sz="900" dirty="0" smtClean="0"/>
                        <a:t>annotation\2021.08 colon 2</a:t>
                      </a:r>
                      <a:r>
                        <a:rPr lang="ko-KR" altLang="en-US" sz="900" dirty="0" smtClean="0"/>
                        <a:t>차</a:t>
                      </a:r>
                      <a:r>
                        <a:rPr lang="en-US" altLang="ko-KR" sz="900" dirty="0" smtClean="0"/>
                        <a:t>-2 (1399</a:t>
                      </a:r>
                      <a:r>
                        <a:rPr lang="ko-KR" altLang="en-US" sz="900" dirty="0" smtClean="0"/>
                        <a:t>장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smtClean="0"/>
                        <a:t>Consistency </a:t>
                      </a:r>
                      <a:r>
                        <a:rPr lang="ko-KR" altLang="en-US" sz="800" dirty="0" smtClean="0"/>
                        <a:t>관련 내용 정리 요청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93385"/>
              </p:ext>
            </p:extLst>
          </p:nvPr>
        </p:nvGraphicFramePr>
        <p:xfrm>
          <a:off x="260466" y="1694868"/>
          <a:ext cx="8725593" cy="4323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2812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노이즈 필터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노이즈 이미지 자료 정리 및 전달 준비 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Noise </a:t>
                      </a:r>
                      <a:r>
                        <a:rPr lang="ko-KR" altLang="en-US" sz="1200" dirty="0" smtClean="0"/>
                        <a:t>이미지의 모델 대응력 </a:t>
                      </a:r>
                      <a:r>
                        <a:rPr lang="ko-KR" altLang="en-US" sz="1200" dirty="0" err="1" smtClean="0"/>
                        <a:t>확인중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780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007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디텍터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/>
                        <a:t>Segmentation </a:t>
                      </a:r>
                      <a:r>
                        <a:rPr lang="ko-KR" altLang="en-US" sz="1200" baseline="0" dirty="0" smtClean="0"/>
                        <a:t>모델 파일럿 테스트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smtClean="0"/>
                        <a:t>강현정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/>
                        <a:t>코드 정리 중 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793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segmentation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모델 연구 및 업데이트 데이터 적용 실험 중 </a:t>
                      </a:r>
                      <a:r>
                        <a:rPr lang="en-US" altLang="ko-KR" sz="1200" dirty="0" smtClean="0"/>
                        <a:t>(＇</a:t>
                      </a:r>
                      <a:r>
                        <a:rPr lang="ko-KR" altLang="en-US" sz="1200" dirty="0" err="1" smtClean="0"/>
                        <a:t>김태미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Weakly supervised </a:t>
                      </a:r>
                      <a:r>
                        <a:rPr lang="ko-KR" altLang="en-US" sz="1200" dirty="0" smtClean="0"/>
                        <a:t>관련 내용 정리 및 발표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데이터 추가 실험 중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817898"/>
                  </a:ext>
                </a:extLst>
              </a:tr>
              <a:tr h="460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통합 모델</a:t>
                      </a:r>
                      <a:r>
                        <a:rPr lang="ko-KR" altLang="en-US" sz="1200" baseline="0" dirty="0" smtClean="0"/>
                        <a:t> 결과 샘플 공유</a:t>
                      </a:r>
                      <a:endParaRPr lang="ko-KR" altLang="en-US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다음 주만 </a:t>
                      </a:r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시 가능한지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확인  </a:t>
                      </a:r>
                      <a:r>
                        <a:rPr lang="ko-KR" altLang="en-US" sz="1200" dirty="0" err="1" smtClean="0"/>
                        <a:t>씨젠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466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5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일정 논의 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096534"/>
              </p:ext>
            </p:extLst>
          </p:nvPr>
        </p:nvGraphicFramePr>
        <p:xfrm>
          <a:off x="274320" y="1226030"/>
          <a:ext cx="5187140" cy="3825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020">
                  <a:extLst>
                    <a:ext uri="{9D8B030D-6E8A-4147-A177-3AD203B41FA5}">
                      <a16:colId xmlns:a16="http://schemas.microsoft.com/office/drawing/2014/main" val="3431445535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2281790385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4162134473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1615766021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4109590723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3842713012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4049767727"/>
                    </a:ext>
                  </a:extLst>
                </a:gridCol>
              </a:tblGrid>
              <a:tr h="310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일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화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목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금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토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150303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45536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7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759394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11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12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13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14</a:t>
                      </a:r>
                      <a:endParaRPr lang="ko-KR" altLang="en-US" sz="1600" b="1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15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16</a:t>
                      </a:r>
                      <a:endParaRPr lang="ko-KR" altLang="en-US" sz="1600" b="1" u="sng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17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894502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18</a:t>
                      </a:r>
                      <a:endParaRPr lang="ko-KR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19</a:t>
                      </a:r>
                      <a:endParaRPr lang="ko-KR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</a:t>
                      </a:r>
                      <a:endParaRPr lang="ko-KR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u="none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248909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u="none" dirty="0" smtClean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sng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434391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08986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sng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sng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u="none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48520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60966" y="822362"/>
            <a:ext cx="3424845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주요 일정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b="1" u="sng" dirty="0" smtClean="0"/>
              <a:t>스캐너</a:t>
            </a:r>
            <a:endParaRPr lang="en-US" altLang="ko-KR" sz="14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Colon model (4class, NET)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F0000"/>
                </a:solidFill>
              </a:rPr>
              <a:t>NET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타일링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시작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 7/27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FF0000"/>
                </a:solidFill>
              </a:rPr>
              <a:t>모델 개발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 7/30~8/11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설치</a:t>
            </a:r>
            <a:r>
              <a:rPr lang="en-US" altLang="ko-KR" sz="1400" b="1" dirty="0" smtClean="0"/>
              <a:t>~8/13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(graph </a:t>
            </a:r>
            <a:r>
              <a:rPr lang="en-US" altLang="ko-KR" sz="1400" dirty="0" err="1" smtClean="0"/>
              <a:t>cnn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우선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Binary </a:t>
            </a:r>
            <a:r>
              <a:rPr lang="ko-KR" altLang="en-US" sz="1400" dirty="0"/>
              <a:t>업데이트</a:t>
            </a:r>
            <a:r>
              <a:rPr lang="en-US" altLang="ko-KR" sz="1400" dirty="0"/>
              <a:t>(</a:t>
            </a:r>
            <a:r>
              <a:rPr lang="ko-KR" altLang="en-US" sz="1400" dirty="0"/>
              <a:t>통합 </a:t>
            </a:r>
            <a:r>
              <a:rPr lang="ko-KR" altLang="en-US" sz="1400" dirty="0" smtClean="0"/>
              <a:t>모델</a:t>
            </a:r>
            <a:r>
              <a:rPr lang="en-US" altLang="ko-KR" sz="1400" dirty="0" smtClean="0"/>
              <a:t>_</a:t>
            </a:r>
            <a:r>
              <a:rPr lang="ko-KR" altLang="en-US" sz="1400" dirty="0" smtClean="0"/>
              <a:t>위장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FF0000"/>
                </a:solidFill>
              </a:rPr>
              <a:t>256 </a:t>
            </a:r>
            <a:r>
              <a:rPr lang="ko-KR" altLang="en-US" sz="1400" b="1" dirty="0">
                <a:solidFill>
                  <a:srgbClr val="FF0000"/>
                </a:solidFill>
              </a:rPr>
              <a:t>설치 </a:t>
            </a:r>
            <a:r>
              <a:rPr lang="en-US" altLang="ko-KR" sz="1400" b="1" dirty="0">
                <a:solidFill>
                  <a:srgbClr val="FF0000"/>
                </a:solidFill>
              </a:rPr>
              <a:t>: ~ 7/26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FF0000"/>
                </a:solidFill>
              </a:rPr>
              <a:t>256 </a:t>
            </a:r>
            <a:r>
              <a:rPr lang="ko-KR" altLang="en-US" sz="1400" b="1" dirty="0">
                <a:solidFill>
                  <a:srgbClr val="FF0000"/>
                </a:solidFill>
              </a:rPr>
              <a:t>테스트 </a:t>
            </a:r>
            <a:r>
              <a:rPr lang="en-US" altLang="ko-KR" sz="1400" b="1" dirty="0">
                <a:solidFill>
                  <a:srgbClr val="FF0000"/>
                </a:solidFill>
              </a:rPr>
              <a:t>: ~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7/30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FF0000"/>
                </a:solidFill>
              </a:rPr>
              <a:t>매뉴얼 작성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 8/9  </a:t>
            </a:r>
            <a:endParaRPr lang="ko-KR" altLang="en-US" sz="14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ko-KR" altLang="en-US" sz="1400" b="1" u="sng" dirty="0" smtClean="0"/>
              <a:t>현미경</a:t>
            </a:r>
            <a:endParaRPr lang="en-US" altLang="ko-KR" sz="14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Segmentation </a:t>
            </a:r>
            <a:r>
              <a:rPr lang="ko-KR" altLang="en-US" sz="1400" dirty="0" smtClean="0"/>
              <a:t>테스트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데이터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차 확보 </a:t>
            </a:r>
            <a:r>
              <a:rPr lang="en-US" altLang="ko-KR" sz="1400" dirty="0" smtClean="0"/>
              <a:t>: 7/16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1</a:t>
            </a:r>
            <a:r>
              <a:rPr lang="ko-KR" altLang="en-US" sz="1400" dirty="0" smtClean="0"/>
              <a:t>차 테스트 </a:t>
            </a:r>
            <a:r>
              <a:rPr lang="en-US" altLang="ko-KR" sz="1400" dirty="0" smtClean="0"/>
              <a:t>: ~7/30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노이즈 모델 업데이트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모델 선택 및 업데이트</a:t>
            </a:r>
            <a:r>
              <a:rPr lang="en-US" altLang="ko-KR" sz="1400" dirty="0" smtClean="0"/>
              <a:t>: 7/30</a:t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통합 모델 테스트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FF0000"/>
                </a:solidFill>
              </a:rPr>
              <a:t>샘플슬라이드 테스트</a:t>
            </a:r>
            <a:r>
              <a:rPr lang="en-US" altLang="ko-KR" sz="1400" dirty="0">
                <a:solidFill>
                  <a:srgbClr val="FF0000"/>
                </a:solidFill>
              </a:rPr>
              <a:t>: ~</a:t>
            </a:r>
            <a:r>
              <a:rPr lang="en-US" altLang="ko-KR" sz="1400" dirty="0" smtClean="0">
                <a:solidFill>
                  <a:srgbClr val="FF0000"/>
                </a:solidFill>
              </a:rPr>
              <a:t>7/23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2386" y="722609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r>
              <a:rPr lang="ko-KR" altLang="en-US" dirty="0" smtClean="0"/>
              <a:t>월</a:t>
            </a:r>
            <a:r>
              <a:rPr lang="en-US" altLang="ko-KR" dirty="0" smtClean="0"/>
              <a:t>-8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274320" y="4061805"/>
            <a:ext cx="518714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54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12</a:t>
            </a:r>
            <a:r>
              <a:rPr lang="ko-KR" altLang="en-US" b="1" dirty="0" smtClean="0"/>
              <a:t>월 까지 진행 아이템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내부용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5575" y="647621"/>
            <a:ext cx="8694708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스캐너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모델 범위 업데이트</a:t>
            </a:r>
            <a:endParaRPr lang="en-US" altLang="ko-KR" sz="14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(</a:t>
            </a:r>
            <a:r>
              <a:rPr lang="ko-KR" altLang="en-US" sz="1400" dirty="0" smtClean="0">
                <a:latin typeface="+mj-ea"/>
              </a:rPr>
              <a:t>대장</a:t>
            </a:r>
            <a:r>
              <a:rPr lang="en-US" altLang="ko-KR" sz="1400" dirty="0" smtClean="0">
                <a:latin typeface="+mj-ea"/>
              </a:rPr>
              <a:t>) NET </a:t>
            </a:r>
            <a:r>
              <a:rPr lang="ko-KR" altLang="en-US" sz="1400" dirty="0" smtClean="0">
                <a:latin typeface="+mj-ea"/>
              </a:rPr>
              <a:t>업데이트 </a:t>
            </a:r>
            <a:endParaRPr lang="en-US" altLang="ko-KR" sz="14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(</a:t>
            </a:r>
            <a:r>
              <a:rPr lang="ko-KR" altLang="en-US" sz="1400" dirty="0" smtClean="0">
                <a:latin typeface="+mj-ea"/>
              </a:rPr>
              <a:t>대장</a:t>
            </a:r>
            <a:r>
              <a:rPr lang="en-US" altLang="ko-KR" sz="1400" dirty="0" smtClean="0">
                <a:latin typeface="+mj-ea"/>
              </a:rPr>
              <a:t>) NET </a:t>
            </a:r>
            <a:r>
              <a:rPr lang="ko-KR" altLang="en-US" sz="1400" dirty="0" smtClean="0">
                <a:latin typeface="+mj-ea"/>
              </a:rPr>
              <a:t>통합</a:t>
            </a:r>
            <a:endParaRPr lang="en-US" altLang="ko-KR" sz="14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NET </a:t>
            </a:r>
            <a:r>
              <a:rPr lang="ko-KR" altLang="en-US" sz="1400" dirty="0" smtClean="0">
                <a:latin typeface="+mj-ea"/>
              </a:rPr>
              <a:t>위장 확장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모델 성능 업데이트</a:t>
            </a:r>
            <a:endParaRPr lang="en-US" altLang="ko-KR" sz="14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그래프 모델 업데이트 </a:t>
            </a:r>
            <a:r>
              <a:rPr lang="en-US" altLang="ko-KR" sz="1400" dirty="0" smtClean="0">
                <a:latin typeface="+mj-ea"/>
              </a:rPr>
              <a:t>(</a:t>
            </a:r>
            <a:r>
              <a:rPr lang="ko-KR" altLang="en-US" sz="1400" dirty="0" smtClean="0">
                <a:latin typeface="+mj-ea"/>
              </a:rPr>
              <a:t>실험 필요</a:t>
            </a:r>
            <a:r>
              <a:rPr lang="en-US" altLang="ko-KR" sz="1400" dirty="0" smtClean="0">
                <a:latin typeface="+mj-ea"/>
              </a:rPr>
              <a:t>) – </a:t>
            </a:r>
            <a:r>
              <a:rPr lang="ko-KR" altLang="en-US" sz="1400" dirty="0" smtClean="0">
                <a:latin typeface="+mj-ea"/>
              </a:rPr>
              <a:t>한 슬라이드 내부 </a:t>
            </a:r>
            <a:r>
              <a:rPr lang="en-US" altLang="ko-KR" sz="1400" dirty="0" smtClean="0">
                <a:latin typeface="+mj-ea"/>
              </a:rPr>
              <a:t>3</a:t>
            </a:r>
            <a:r>
              <a:rPr lang="ko-KR" altLang="en-US" sz="1400" dirty="0" smtClean="0">
                <a:latin typeface="+mj-ea"/>
              </a:rPr>
              <a:t>조각의 이미지에 대한 처리 방법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 </a:t>
            </a:r>
            <a:r>
              <a:rPr lang="ko-KR" altLang="en-US" sz="1400" dirty="0" err="1" smtClean="0">
                <a:latin typeface="+mj-ea"/>
              </a:rPr>
              <a:t>씨젠</a:t>
            </a:r>
            <a:r>
              <a:rPr lang="ko-KR" altLang="en-US" sz="1400" dirty="0" smtClean="0">
                <a:latin typeface="+mj-ea"/>
              </a:rPr>
              <a:t> 시스템</a:t>
            </a:r>
            <a:endParaRPr lang="en-US" altLang="ko-KR" sz="14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스캐너 추가**</a:t>
            </a:r>
            <a:endParaRPr lang="en-US" altLang="ko-KR" sz="14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incremental </a:t>
            </a:r>
            <a:r>
              <a:rPr lang="en-US" altLang="ko-KR" sz="1400" dirty="0">
                <a:latin typeface="+mj-ea"/>
              </a:rPr>
              <a:t>learning =&gt; </a:t>
            </a:r>
            <a:r>
              <a:rPr lang="ko-KR" altLang="en-US" sz="1400" dirty="0">
                <a:latin typeface="+mj-ea"/>
              </a:rPr>
              <a:t>지속 업데이트 </a:t>
            </a:r>
            <a:r>
              <a:rPr lang="ko-KR" altLang="en-US" sz="1400" dirty="0" smtClean="0">
                <a:latin typeface="+mj-ea"/>
              </a:rPr>
              <a:t>목적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현미경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현미경 </a:t>
            </a:r>
            <a:r>
              <a:rPr lang="en-US" altLang="ko-KR" sz="1400" dirty="0" smtClean="0">
                <a:latin typeface="+mj-ea"/>
              </a:rPr>
              <a:t>binary </a:t>
            </a:r>
            <a:r>
              <a:rPr lang="ko-KR" altLang="en-US" sz="1400" dirty="0" smtClean="0">
                <a:latin typeface="+mj-ea"/>
              </a:rPr>
              <a:t>업데이트 필요</a:t>
            </a:r>
            <a:endParaRPr lang="en-US" altLang="ko-KR" sz="14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Bias </a:t>
            </a:r>
            <a:r>
              <a:rPr lang="ko-KR" altLang="en-US" sz="1400" dirty="0" smtClean="0">
                <a:latin typeface="+mj-ea"/>
              </a:rPr>
              <a:t>제거 방법 </a:t>
            </a:r>
            <a:r>
              <a:rPr lang="en-US" altLang="ko-KR" sz="1400" dirty="0" smtClean="0">
                <a:latin typeface="+mj-ea"/>
              </a:rPr>
              <a:t>– data augmentation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j-ea"/>
              </a:rPr>
              <a:t>디텍션</a:t>
            </a:r>
            <a:endParaRPr lang="en-US" altLang="ko-KR" sz="1400" dirty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-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Segmentation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camouflage </a:t>
            </a:r>
            <a:r>
              <a:rPr lang="ko-KR" altLang="en-US" sz="1400" dirty="0">
                <a:latin typeface="+mj-ea"/>
              </a:rPr>
              <a:t>업데이트 </a:t>
            </a:r>
            <a:r>
              <a:rPr lang="en-US" altLang="ko-KR" sz="1400" dirty="0" smtClean="0">
                <a:latin typeface="+mj-ea"/>
              </a:rPr>
              <a:t>– </a:t>
            </a:r>
            <a:r>
              <a:rPr lang="ko-KR" altLang="en-US" sz="1400" dirty="0" smtClean="0">
                <a:latin typeface="+mj-ea"/>
              </a:rPr>
              <a:t>시간 소요가 있을 것으로 예상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671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12</a:t>
            </a:r>
            <a:r>
              <a:rPr lang="ko-KR" altLang="en-US" b="1" dirty="0" smtClean="0"/>
              <a:t>월 까지 진행 아이템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내부용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5575" y="647621"/>
            <a:ext cx="869470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j-ea"/>
              </a:rPr>
              <a:t>씨젠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스캐너 시스템</a:t>
            </a:r>
            <a:endParaRPr lang="en-US" altLang="ko-KR" sz="14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9</a:t>
            </a:r>
            <a:r>
              <a:rPr lang="ko-KR" altLang="en-US" sz="1400" dirty="0" smtClean="0">
                <a:latin typeface="+mj-ea"/>
              </a:rPr>
              <a:t>월 실무 적용</a:t>
            </a:r>
            <a:endParaRPr lang="en-US" altLang="ko-KR" sz="1400" dirty="0" smtClean="0">
              <a:latin typeface="+mj-ea"/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전문의 </a:t>
            </a:r>
            <a:r>
              <a:rPr lang="en-US" altLang="ko-KR" sz="1400" dirty="0" smtClean="0">
                <a:latin typeface="+mj-ea"/>
              </a:rPr>
              <a:t>2</a:t>
            </a:r>
            <a:r>
              <a:rPr lang="ko-KR" altLang="en-US" sz="1400" dirty="0" smtClean="0">
                <a:latin typeface="+mj-ea"/>
              </a:rPr>
              <a:t>분 정도 추가</a:t>
            </a:r>
            <a:endParaRPr lang="en-US" altLang="ko-KR" sz="1400" dirty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2021</a:t>
            </a:r>
            <a:r>
              <a:rPr lang="ko-KR" altLang="en-US" sz="1400" dirty="0" smtClean="0">
                <a:latin typeface="+mj-ea"/>
              </a:rPr>
              <a:t>연내로 전체 확대 계획</a:t>
            </a:r>
            <a:endParaRPr lang="en-US" altLang="ko-KR" sz="1400" dirty="0" smtClean="0">
              <a:latin typeface="+mj-ea"/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이후 </a:t>
            </a:r>
            <a:r>
              <a:rPr lang="en-US" altLang="ko-KR" sz="1400" dirty="0" smtClean="0">
                <a:latin typeface="+mj-ea"/>
              </a:rPr>
              <a:t>incremental </a:t>
            </a:r>
            <a:r>
              <a:rPr lang="ko-KR" altLang="en-US" sz="1400" dirty="0" smtClean="0">
                <a:latin typeface="+mj-ea"/>
              </a:rPr>
              <a:t>등 </a:t>
            </a:r>
            <a:r>
              <a:rPr lang="ko-KR" altLang="en-US" sz="1400" dirty="0" err="1" smtClean="0">
                <a:latin typeface="+mj-ea"/>
              </a:rPr>
              <a:t>적응형</a:t>
            </a:r>
            <a:r>
              <a:rPr lang="ko-KR" altLang="en-US" sz="1400" dirty="0" smtClean="0">
                <a:latin typeface="+mj-ea"/>
              </a:rPr>
              <a:t> 시스템 업데이트 계획</a:t>
            </a:r>
            <a:endParaRPr lang="en-US" altLang="ko-KR" sz="14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스캐너 </a:t>
            </a:r>
            <a:r>
              <a:rPr lang="en-US" altLang="ko-KR" sz="1400" dirty="0" smtClean="0">
                <a:latin typeface="+mj-ea"/>
              </a:rPr>
              <a:t>2</a:t>
            </a:r>
            <a:r>
              <a:rPr lang="ko-KR" altLang="en-US" sz="1400" dirty="0" smtClean="0">
                <a:latin typeface="+mj-ea"/>
              </a:rPr>
              <a:t>대 추가</a:t>
            </a:r>
            <a:r>
              <a:rPr lang="en-US" altLang="ko-KR" sz="1400" dirty="0" smtClean="0">
                <a:latin typeface="+mj-ea"/>
              </a:rPr>
              <a:t>. 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동시 스캔 및 판독 시스템 구축 계획 </a:t>
            </a:r>
            <a:endParaRPr lang="en-US" altLang="ko-KR" sz="14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508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398228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통합 모델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1260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통합모델</a:t>
            </a:r>
            <a:r>
              <a:rPr lang="ko-KR" altLang="en-US" b="1" dirty="0" smtClean="0"/>
              <a:t> 테스트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지난 </a:t>
            </a:r>
            <a:r>
              <a:rPr lang="ko-KR" altLang="en-US" b="1" dirty="0" smtClean="0"/>
              <a:t>슬라이드 요약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통합 모델에 대한 성능과</a:t>
            </a:r>
            <a:r>
              <a:rPr lang="en-US" altLang="ko-KR" sz="1400" dirty="0" smtClean="0">
                <a:latin typeface="+mj-ea"/>
              </a:rPr>
              <a:t>, binary</a:t>
            </a:r>
            <a:r>
              <a:rPr lang="ko-KR" altLang="en-US" sz="1400" dirty="0" smtClean="0">
                <a:latin typeface="+mj-ea"/>
              </a:rPr>
              <a:t>를 제외한 모델의 결과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3630</a:t>
            </a:r>
            <a:r>
              <a:rPr lang="ko-KR" altLang="en-US" sz="1400" dirty="0" smtClean="0">
                <a:latin typeface="+mj-ea"/>
              </a:rPr>
              <a:t>건에 대한 테스트 공유됨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4" y="1271178"/>
            <a:ext cx="9052686" cy="27694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91255" y="3483032"/>
            <a:ext cx="947651" cy="133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716149" y="3483032"/>
            <a:ext cx="947651" cy="133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2019867" y="3291840"/>
            <a:ext cx="41563" cy="25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4" idx="2"/>
            <a:endCxn id="19" idx="2"/>
          </p:cNvCxnSpPr>
          <p:nvPr/>
        </p:nvCxnSpPr>
        <p:spPr>
          <a:xfrm rot="16200000" flipH="1">
            <a:off x="3927528" y="1353589"/>
            <a:ext cx="12700" cy="4524894"/>
          </a:xfrm>
          <a:prstGeom prst="bentConnector3">
            <a:avLst>
              <a:gd name="adj1" fmla="val 592363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012601"/>
              </p:ext>
            </p:extLst>
          </p:nvPr>
        </p:nvGraphicFramePr>
        <p:xfrm>
          <a:off x="644567" y="4853774"/>
          <a:ext cx="32043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547">
                  <a:extLst>
                    <a:ext uri="{9D8B030D-6E8A-4147-A177-3AD203B41FA5}">
                      <a16:colId xmlns:a16="http://schemas.microsoft.com/office/drawing/2014/main" val="974138113"/>
                    </a:ext>
                  </a:extLst>
                </a:gridCol>
                <a:gridCol w="400547">
                  <a:extLst>
                    <a:ext uri="{9D8B030D-6E8A-4147-A177-3AD203B41FA5}">
                      <a16:colId xmlns:a16="http://schemas.microsoft.com/office/drawing/2014/main" val="1222439208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4070919769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1898241563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380323138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75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AI</a:t>
                      </a:r>
                      <a:r>
                        <a:rPr lang="ko-KR" altLang="en-US" sz="1400" dirty="0" smtClean="0"/>
                        <a:t>예측</a:t>
                      </a:r>
                    </a:p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2969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61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203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427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109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007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162483"/>
              </p:ext>
            </p:extLst>
          </p:nvPr>
        </p:nvGraphicFramePr>
        <p:xfrm>
          <a:off x="5241506" y="4853774"/>
          <a:ext cx="32043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547">
                  <a:extLst>
                    <a:ext uri="{9D8B030D-6E8A-4147-A177-3AD203B41FA5}">
                      <a16:colId xmlns:a16="http://schemas.microsoft.com/office/drawing/2014/main" val="974138113"/>
                    </a:ext>
                  </a:extLst>
                </a:gridCol>
                <a:gridCol w="400547">
                  <a:extLst>
                    <a:ext uri="{9D8B030D-6E8A-4147-A177-3AD203B41FA5}">
                      <a16:colId xmlns:a16="http://schemas.microsoft.com/office/drawing/2014/main" val="1765470058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4070919769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1898241563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380323138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75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altLang="ko-KR" sz="1100" dirty="0" smtClean="0"/>
                        <a:t>AI</a:t>
                      </a:r>
                      <a:r>
                        <a:rPr lang="ko-KR" altLang="en-US" sz="1100" dirty="0" smtClean="0"/>
                        <a:t>예측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2931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210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427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115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0070"/>
                  </a:ext>
                </a:extLst>
              </a:tr>
            </a:tbl>
          </a:graphicData>
        </a:graphic>
      </p:graphicFrame>
      <p:sp>
        <p:nvSpPr>
          <p:cNvPr id="15" name="왼쪽/오른쪽 화살표 14"/>
          <p:cNvSpPr/>
          <p:nvPr/>
        </p:nvSpPr>
        <p:spPr>
          <a:xfrm rot="10800000">
            <a:off x="4154900" y="5519424"/>
            <a:ext cx="780649" cy="2977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52234" y="6337134"/>
            <a:ext cx="681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96.38%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7961999" y="6384918"/>
            <a:ext cx="681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95.68%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36502" y="4440565"/>
            <a:ext cx="189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Binary </a:t>
            </a:r>
            <a:r>
              <a:rPr lang="ko-KR" altLang="en-US" dirty="0" smtClean="0"/>
              <a:t>시나리오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187800" y="4496573"/>
            <a:ext cx="189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3 class </a:t>
            </a:r>
            <a:r>
              <a:rPr lang="ko-KR" altLang="en-US" dirty="0" smtClean="0"/>
              <a:t>단독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4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05072" y="1164911"/>
            <a:ext cx="1483909" cy="125905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5372543" y="5523797"/>
            <a:ext cx="1777159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223302" y="3499521"/>
            <a:ext cx="2325623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971731" y="1657934"/>
            <a:ext cx="1741131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748038" y="1044928"/>
            <a:ext cx="617151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748038" y="2936243"/>
            <a:ext cx="6229707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748037" y="4837015"/>
            <a:ext cx="622970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83769" y="718586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 Binary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9680" y="2629334"/>
            <a:ext cx="264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 Patch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7218" y="4551140"/>
            <a:ext cx="406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 Whole slide classification (WSC)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694508" y="3271500"/>
            <a:ext cx="404747" cy="573934"/>
            <a:chOff x="5450408" y="3255368"/>
            <a:chExt cx="489744" cy="694460"/>
          </a:xfrm>
        </p:grpSpPr>
        <p:sp>
          <p:nvSpPr>
            <p:cNvPr id="15" name="원통 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원통 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 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542" y="1119520"/>
            <a:ext cx="458233" cy="11303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15673" y="2259668"/>
            <a:ext cx="2063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 slides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60" y="1176974"/>
            <a:ext cx="458233" cy="113030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81" y="1217648"/>
            <a:ext cx="458233" cy="113030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814380" y="3237721"/>
            <a:ext cx="655209" cy="641250"/>
            <a:chOff x="5813733" y="2418100"/>
            <a:chExt cx="1028944" cy="998571"/>
          </a:xfrm>
        </p:grpSpPr>
        <p:sp>
          <p:nvSpPr>
            <p:cNvPr id="23" name="타원 2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2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29" name="TextBox 28"/>
          <p:cNvSpPr txBox="1"/>
          <p:nvPr/>
        </p:nvSpPr>
        <p:spPr>
          <a:xfrm>
            <a:off x="2491320" y="385781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44483" y="2963850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643254" y="3159629"/>
            <a:ext cx="1059277" cy="1091666"/>
            <a:chOff x="7329147" y="1556828"/>
            <a:chExt cx="1572501" cy="1715615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147" y="1556828"/>
              <a:ext cx="1572501" cy="1363905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579445" y="1844953"/>
              <a:ext cx="413798" cy="580892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967647" y="1844953"/>
              <a:ext cx="413798" cy="580892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755690" y="2861308"/>
              <a:ext cx="897160" cy="41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1177F3-150A-4EBB-890B-30F9FE69F0EC}"/>
              </a:ext>
            </a:extLst>
          </p:cNvPr>
          <p:cNvSpPr txBox="1"/>
          <p:nvPr/>
        </p:nvSpPr>
        <p:spPr>
          <a:xfrm>
            <a:off x="3173941" y="2113605"/>
            <a:ext cx="1027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Scanner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3296100" y="1483095"/>
            <a:ext cx="642258" cy="60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145" y="1184960"/>
            <a:ext cx="1056632" cy="233845"/>
          </a:xfrm>
          <a:prstGeom prst="rect">
            <a:avLst/>
          </a:prstGeom>
        </p:spPr>
      </p:pic>
      <p:cxnSp>
        <p:nvCxnSpPr>
          <p:cNvPr id="39" name="꺾인 연결선 38"/>
          <p:cNvCxnSpPr>
            <a:stCxn id="85" idx="2"/>
            <a:endCxn id="23" idx="0"/>
          </p:cNvCxnSpPr>
          <p:nvPr/>
        </p:nvCxnSpPr>
        <p:spPr>
          <a:xfrm rot="5400000">
            <a:off x="4135962" y="1333216"/>
            <a:ext cx="910529" cy="2898481"/>
          </a:xfrm>
          <a:prstGeom prst="bentConnector3">
            <a:avLst>
              <a:gd name="adj1" fmla="val 64607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91450" y="3862251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꺾인 연결선 40"/>
          <p:cNvCxnSpPr>
            <a:stCxn id="40" idx="2"/>
            <a:endCxn id="55" idx="0"/>
          </p:cNvCxnSpPr>
          <p:nvPr/>
        </p:nvCxnSpPr>
        <p:spPr>
          <a:xfrm rot="5400000">
            <a:off x="4744371" y="2923550"/>
            <a:ext cx="975506" cy="33761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699240" y="5246264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780447" y="5734294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288829" y="5170300"/>
            <a:ext cx="1388808" cy="9629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46404" y="5270601"/>
            <a:ext cx="284526" cy="70183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30630" y="5270601"/>
            <a:ext cx="284526" cy="70183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17217" y="5270601"/>
            <a:ext cx="284526" cy="70183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984" y="5270469"/>
            <a:ext cx="284526" cy="701832"/>
          </a:xfrm>
          <a:prstGeom prst="rect">
            <a:avLst/>
          </a:prstGeom>
        </p:spPr>
      </p:pic>
      <p:cxnSp>
        <p:nvCxnSpPr>
          <p:cNvPr id="49" name="꺾인 연결선 48"/>
          <p:cNvCxnSpPr>
            <a:stCxn id="44" idx="0"/>
            <a:endCxn id="40" idx="2"/>
          </p:cNvCxnSpPr>
          <p:nvPr/>
        </p:nvCxnSpPr>
        <p:spPr>
          <a:xfrm rot="16200000" flipV="1">
            <a:off x="6928492" y="4115558"/>
            <a:ext cx="1046439" cy="10630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032491" y="5897699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13659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39020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3579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3216454" y="5099367"/>
            <a:ext cx="655209" cy="641250"/>
            <a:chOff x="1066780" y="5164014"/>
            <a:chExt cx="655209" cy="641250"/>
          </a:xfrm>
        </p:grpSpPr>
        <p:sp>
          <p:nvSpPr>
            <p:cNvPr id="55" name="타원 54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63" name="직사각형 62"/>
          <p:cNvSpPr/>
          <p:nvPr/>
        </p:nvSpPr>
        <p:spPr>
          <a:xfrm>
            <a:off x="4304378" y="3215985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96515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73" y="346010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714533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7" name="직사각형 66"/>
          <p:cNvSpPr/>
          <p:nvPr/>
        </p:nvSpPr>
        <p:spPr>
          <a:xfrm>
            <a:off x="4694844" y="3535080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691188" y="3773525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681918" y="4039654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02" y="319747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1" name="꺾인 연결선 70"/>
          <p:cNvCxnSpPr>
            <a:stCxn id="76" idx="6"/>
            <a:endCxn id="70" idx="1"/>
          </p:cNvCxnSpPr>
          <p:nvPr/>
        </p:nvCxnSpPr>
        <p:spPr>
          <a:xfrm flipV="1">
            <a:off x="4384678" y="3363700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/>
          <p:nvPr/>
        </p:nvCxnSpPr>
        <p:spPr>
          <a:xfrm>
            <a:off x="4385657" y="3388619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76" idx="6"/>
            <a:endCxn id="66" idx="1"/>
          </p:cNvCxnSpPr>
          <p:nvPr/>
        </p:nvCxnSpPr>
        <p:spPr>
          <a:xfrm>
            <a:off x="4384678" y="3552899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76" idx="6"/>
            <a:endCxn id="64" idx="1"/>
          </p:cNvCxnSpPr>
          <p:nvPr/>
        </p:nvCxnSpPr>
        <p:spPr>
          <a:xfrm>
            <a:off x="4384678" y="3552899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4703785" y="3282614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729469" y="3232274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/>
          <p:cNvGrpSpPr/>
          <p:nvPr/>
        </p:nvGrpSpPr>
        <p:grpSpPr>
          <a:xfrm>
            <a:off x="3949441" y="3399995"/>
            <a:ext cx="344764" cy="347681"/>
            <a:chOff x="572642" y="3447654"/>
            <a:chExt cx="1905000" cy="1904997"/>
          </a:xfrm>
          <a:effectLst/>
        </p:grpSpPr>
        <p:pic>
          <p:nvPicPr>
            <p:cNvPr id="78" name="Picture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9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0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1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2837" y="3318500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83" name="타원 82"/>
          <p:cNvSpPr/>
          <p:nvPr/>
        </p:nvSpPr>
        <p:spPr>
          <a:xfrm>
            <a:off x="5712862" y="1445562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3684" y="1532126"/>
            <a:ext cx="436355" cy="467249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346875" y="2065582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3786121" y="5264721"/>
            <a:ext cx="1070791" cy="878559"/>
            <a:chOff x="5943796" y="2779089"/>
            <a:chExt cx="2735123" cy="235960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4781811" y="5377535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6684120" y="1363134"/>
            <a:ext cx="837762" cy="805232"/>
            <a:chOff x="5813733" y="2418100"/>
            <a:chExt cx="1028944" cy="998571"/>
          </a:xfrm>
        </p:grpSpPr>
        <p:sp>
          <p:nvSpPr>
            <p:cNvPr id="93" name="타원 9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9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cxnSp>
        <p:nvCxnSpPr>
          <p:cNvPr id="99" name="꺾인 연결선 98"/>
          <p:cNvCxnSpPr>
            <a:stCxn id="83" idx="6"/>
            <a:endCxn id="93" idx="2"/>
          </p:cNvCxnSpPr>
          <p:nvPr/>
        </p:nvCxnSpPr>
        <p:spPr>
          <a:xfrm flipV="1">
            <a:off x="6368071" y="1765750"/>
            <a:ext cx="316049" cy="4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374338" y="214832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476" y="1914336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51" y="127933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직사각형 102"/>
          <p:cNvSpPr/>
          <p:nvPr/>
        </p:nvSpPr>
        <p:spPr>
          <a:xfrm>
            <a:off x="7809511" y="1986590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Abnrmal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831664" y="1376669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꺾인 연결선 104"/>
          <p:cNvCxnSpPr>
            <a:stCxn id="93" idx="6"/>
            <a:endCxn id="102" idx="1"/>
          </p:cNvCxnSpPr>
          <p:nvPr/>
        </p:nvCxnSpPr>
        <p:spPr>
          <a:xfrm flipV="1">
            <a:off x="7521882" y="1445562"/>
            <a:ext cx="230669" cy="32018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93" idx="6"/>
            <a:endCxn id="101" idx="1"/>
          </p:cNvCxnSpPr>
          <p:nvPr/>
        </p:nvCxnSpPr>
        <p:spPr>
          <a:xfrm>
            <a:off x="7521882" y="1765750"/>
            <a:ext cx="225594" cy="31481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104" idx="3"/>
            <a:endCxn id="32" idx="0"/>
          </p:cNvCxnSpPr>
          <p:nvPr/>
        </p:nvCxnSpPr>
        <p:spPr>
          <a:xfrm flipH="1">
            <a:off x="8172893" y="1499780"/>
            <a:ext cx="359325" cy="1659849"/>
          </a:xfrm>
          <a:prstGeom prst="bentConnector4">
            <a:avLst>
              <a:gd name="adj1" fmla="val -63619"/>
              <a:gd name="adj2" fmla="val 53708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101" idx="2"/>
          </p:cNvCxnSpPr>
          <p:nvPr/>
        </p:nvCxnSpPr>
        <p:spPr>
          <a:xfrm rot="5400000">
            <a:off x="6629762" y="1620742"/>
            <a:ext cx="657893" cy="190999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685812" y="3245122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5766152" y="3592484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111" name="원통 11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원통 11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원통 11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124049" y="3992591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115" name="원통 1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원통 1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원통 1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오른쪽으로 구부러진 화살표 117"/>
          <p:cNvSpPr/>
          <p:nvPr/>
        </p:nvSpPr>
        <p:spPr>
          <a:xfrm rot="19063509">
            <a:off x="5749769" y="3896218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5611830" y="4004512"/>
            <a:ext cx="259026" cy="237471"/>
            <a:chOff x="572642" y="3447654"/>
            <a:chExt cx="1905000" cy="1904997"/>
          </a:xfrm>
          <a:effectLst/>
        </p:grpSpPr>
        <p:pic>
          <p:nvPicPr>
            <p:cNvPr id="120" name="Picture 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1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2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3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4" name="오른쪽으로 구부러진 화살표 123"/>
          <p:cNvSpPr/>
          <p:nvPr/>
        </p:nvSpPr>
        <p:spPr>
          <a:xfrm rot="7865545">
            <a:off x="6039762" y="3579327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6192175" y="3579441"/>
            <a:ext cx="214478" cy="220902"/>
            <a:chOff x="4475812" y="3935257"/>
            <a:chExt cx="259519" cy="267291"/>
          </a:xfrm>
        </p:grpSpPr>
        <p:pic>
          <p:nvPicPr>
            <p:cNvPr id="126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7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8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9" name="TextBox 128"/>
          <p:cNvSpPr txBox="1"/>
          <p:nvPr/>
        </p:nvSpPr>
        <p:spPr>
          <a:xfrm>
            <a:off x="8021090" y="1109897"/>
            <a:ext cx="103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mixpatch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189774" y="1044927"/>
            <a:ext cx="2330966" cy="527175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110767" y="717864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 Preprocessing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7" y="1217648"/>
            <a:ext cx="1013761" cy="2500610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379789" y="3634450"/>
            <a:ext cx="97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MRSX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9" name="직선 화살표 연결선 138"/>
          <p:cNvCxnSpPr>
            <a:stCxn id="151" idx="7"/>
            <a:endCxn id="23" idx="2"/>
          </p:cNvCxnSpPr>
          <p:nvPr/>
        </p:nvCxnSpPr>
        <p:spPr>
          <a:xfrm flipV="1">
            <a:off x="2238391" y="3558346"/>
            <a:ext cx="575989" cy="1658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stCxn id="151" idx="7"/>
          </p:cNvCxnSpPr>
          <p:nvPr/>
        </p:nvCxnSpPr>
        <p:spPr>
          <a:xfrm flipV="1">
            <a:off x="2238391" y="2037564"/>
            <a:ext cx="4615071" cy="31797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/>
          <p:cNvSpPr/>
          <p:nvPr/>
        </p:nvSpPr>
        <p:spPr>
          <a:xfrm>
            <a:off x="1145647" y="3792560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469" y="3879124"/>
            <a:ext cx="436355" cy="467249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765819" y="4447208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1523316" y="5099367"/>
            <a:ext cx="837762" cy="805232"/>
            <a:chOff x="5813733" y="2418100"/>
            <a:chExt cx="1028944" cy="998571"/>
          </a:xfrm>
        </p:grpSpPr>
        <p:sp>
          <p:nvSpPr>
            <p:cNvPr id="151" name="타원 150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15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pic>
        <p:nvPicPr>
          <p:cNvPr id="157" name="그림 1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5123" y="5127694"/>
            <a:ext cx="557455" cy="52513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8" name="TextBox 157"/>
          <p:cNvSpPr txBox="1"/>
          <p:nvPr/>
        </p:nvSpPr>
        <p:spPr>
          <a:xfrm>
            <a:off x="1208050" y="5892203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패치 저장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08808" y="569129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노이즈 제거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꺾인 연결선 163"/>
          <p:cNvCxnSpPr>
            <a:stCxn id="136" idx="3"/>
            <a:endCxn id="147" idx="0"/>
          </p:cNvCxnSpPr>
          <p:nvPr/>
        </p:nvCxnSpPr>
        <p:spPr>
          <a:xfrm>
            <a:off x="1395658" y="2467953"/>
            <a:ext cx="77594" cy="132460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 166"/>
          <p:cNvCxnSpPr>
            <a:stCxn id="149" idx="2"/>
            <a:endCxn id="157" idx="0"/>
          </p:cNvCxnSpPr>
          <p:nvPr/>
        </p:nvCxnSpPr>
        <p:spPr>
          <a:xfrm rot="5400000">
            <a:off x="922193" y="4590477"/>
            <a:ext cx="418876" cy="6555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149" idx="2"/>
            <a:endCxn id="151" idx="0"/>
          </p:cNvCxnSpPr>
          <p:nvPr/>
        </p:nvCxnSpPr>
        <p:spPr>
          <a:xfrm rot="16200000" flipH="1">
            <a:off x="1505529" y="4662698"/>
            <a:ext cx="390549" cy="48278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Binary </a:t>
            </a:r>
            <a:r>
              <a:rPr lang="ko-KR" altLang="en-US" b="1" dirty="0" smtClean="0"/>
              <a:t>업데이트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업데이트 및 매뉴얼 공유 완료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244174" y="5069758"/>
            <a:ext cx="1155469" cy="3077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512 size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922380" y="3833518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256 size</a:t>
            </a:r>
            <a:endParaRPr lang="ko-KR" altLang="en-US" sz="14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1464533" y="6030033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521 or 256</a:t>
            </a:r>
            <a:endParaRPr lang="ko-KR" altLang="en-US" sz="1400" b="1" dirty="0"/>
          </a:p>
        </p:txBody>
      </p:sp>
      <p:sp>
        <p:nvSpPr>
          <p:cNvPr id="3" name="오른쪽 화살표 2"/>
          <p:cNvSpPr/>
          <p:nvPr/>
        </p:nvSpPr>
        <p:spPr>
          <a:xfrm rot="16200000">
            <a:off x="2094358" y="5715338"/>
            <a:ext cx="1137402" cy="2667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2032293" y="6397847"/>
            <a:ext cx="190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256</a:t>
            </a:r>
            <a:r>
              <a:rPr lang="ko-KR" altLang="en-US" dirty="0" smtClean="0"/>
              <a:t>으로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5577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31798</TotalTime>
  <Words>1009</Words>
  <Application>Microsoft Office PowerPoint</Application>
  <PresentationFormat>화면 슬라이드 쇼(4:3)</PresentationFormat>
  <Paragraphs>335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328</cp:revision>
  <dcterms:created xsi:type="dcterms:W3CDTF">2021-03-24T07:36:17Z</dcterms:created>
  <dcterms:modified xsi:type="dcterms:W3CDTF">2021-08-13T02:38:12Z</dcterms:modified>
</cp:coreProperties>
</file>